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5"/>
  </p:notesMasterIdLst>
  <p:sldIdLst>
    <p:sldId id="369" r:id="rId2"/>
    <p:sldId id="317" r:id="rId3"/>
    <p:sldId id="318" r:id="rId4"/>
    <p:sldId id="321" r:id="rId5"/>
    <p:sldId id="320" r:id="rId6"/>
    <p:sldId id="322" r:id="rId7"/>
    <p:sldId id="323" r:id="rId8"/>
    <p:sldId id="324" r:id="rId9"/>
    <p:sldId id="327" r:id="rId10"/>
    <p:sldId id="325" r:id="rId11"/>
    <p:sldId id="326" r:id="rId12"/>
    <p:sldId id="329" r:id="rId13"/>
    <p:sldId id="330" r:id="rId14"/>
    <p:sldId id="331" r:id="rId15"/>
    <p:sldId id="348" r:id="rId16"/>
    <p:sldId id="353" r:id="rId17"/>
    <p:sldId id="332" r:id="rId18"/>
    <p:sldId id="333" r:id="rId19"/>
    <p:sldId id="341" r:id="rId20"/>
    <p:sldId id="335" r:id="rId21"/>
    <p:sldId id="340" r:id="rId22"/>
    <p:sldId id="339" r:id="rId23"/>
    <p:sldId id="337" r:id="rId24"/>
    <p:sldId id="343" r:id="rId25"/>
    <p:sldId id="338" r:id="rId26"/>
    <p:sldId id="349" r:id="rId27"/>
    <p:sldId id="350" r:id="rId28"/>
    <p:sldId id="355" r:id="rId29"/>
    <p:sldId id="357" r:id="rId30"/>
    <p:sldId id="360" r:id="rId31"/>
    <p:sldId id="367" r:id="rId32"/>
    <p:sldId id="363" r:id="rId33"/>
    <p:sldId id="359" r:id="rId3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5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>
      <p:cViewPr varScale="1">
        <p:scale>
          <a:sx n="127" d="100"/>
          <a:sy n="127" d="100"/>
        </p:scale>
        <p:origin x="133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4004A-097B-43C3-8625-E3A21266C624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1F02D-6EFC-413B-B508-BA4F43961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5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5.pn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5.pn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2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47.pn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3" Type="http://schemas.openxmlformats.org/officeDocument/2006/relationships/image" Target="../media/image5.png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hkolnye-prezentacii.ru/wp-content/uploads/2014/07/shablony-dlya-prezentacii012.jpgSlide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396" y="0"/>
            <a:ext cx="1007785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0-tub-ru.yandex.net/i?id=e4def2feb4b04872a24ab8bb174e6d7f-l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396" y="-46632"/>
            <a:ext cx="10099844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-33541" y="139068"/>
            <a:ext cx="91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ACCB30-4942-4DE2-93D0-8F6A3A424C76}"/>
              </a:ext>
            </a:extLst>
          </p:cNvPr>
          <p:cNvSpPr/>
          <p:nvPr/>
        </p:nvSpPr>
        <p:spPr>
          <a:xfrm>
            <a:off x="5292080" y="57023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Романовская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 год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BD1C9E-7493-41A5-8053-4CEB3A9FA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676183"/>
            <a:ext cx="4248472" cy="404598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97BE92-3CAE-4BB4-989B-11305D745609}"/>
              </a:ext>
            </a:extLst>
          </p:cNvPr>
          <p:cNvSpPr/>
          <p:nvPr/>
        </p:nvSpPr>
        <p:spPr>
          <a:xfrm>
            <a:off x="-684584" y="-33817"/>
            <a:ext cx="9721080" cy="16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УЧРЕЖДЕНИЕ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«ЦЕНТР СОЦИАЛЬНОГО ОБСЛУЖИВАНИЯ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ПОЖИЛЫХ ЛЮДЕЙ И ИНВАЛИДОВ»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ВОЛГОДОНСКОГО РАЙОНА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8EB4E9-7A8A-4C66-BAA2-54D0A6F71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554">
            <a:off x="-608755" y="2046922"/>
            <a:ext cx="5248717" cy="38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404"/>
            <a:ext cx="9143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CC6580-92C6-47D1-8B65-6183A839A405}"/>
              </a:ext>
            </a:extLst>
          </p:cNvPr>
          <p:cNvSpPr/>
          <p:nvPr/>
        </p:nvSpPr>
        <p:spPr>
          <a:xfrm>
            <a:off x="1403648" y="188640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Разнообразим Ваш досуг, найдем работу для умелых рук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39EAEE-065E-42DE-B737-0D13417AF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2" y="557972"/>
            <a:ext cx="4184115" cy="31380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7EF481-758A-4633-9C77-D606F68C2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40" y="593140"/>
            <a:ext cx="3413685" cy="2560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46BC4D-CF27-41FA-96EA-4C4179027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619">
            <a:off x="1025345" y="3337110"/>
            <a:ext cx="2809119" cy="33314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ECC375-5536-403B-8C9E-1D259DF91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70">
            <a:off x="4523333" y="3136343"/>
            <a:ext cx="3927234" cy="34910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998EA2-2C58-45EB-958A-9E68430A33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04" y="871140"/>
            <a:ext cx="6568510" cy="500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2342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C6665F-E3FF-4A2C-9952-7E6C0DF92BD8}"/>
              </a:ext>
            </a:extLst>
          </p:cNvPr>
          <p:cNvSpPr/>
          <p:nvPr/>
        </p:nvSpPr>
        <p:spPr>
          <a:xfrm>
            <a:off x="2285999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готовы прийти на помощь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8EA38E-F833-454E-AEB2-C28DBDCE7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30" y="474518"/>
            <a:ext cx="3312367" cy="3799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B3D9F5-EC21-4CA4-8CC8-E953E5D76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" y="4369346"/>
            <a:ext cx="2950710" cy="24147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385BD6-AF83-4654-B952-9228DFAC4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68" y="3892100"/>
            <a:ext cx="4360277" cy="29659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7FA530-6D1F-4186-82E9-D83273C1D5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3" y="474518"/>
            <a:ext cx="3382118" cy="36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75700"/>
      </p:ext>
    </p:extLst>
  </p:cSld>
  <p:clrMapOvr>
    <a:masterClrMapping/>
  </p:clrMapOvr>
  <p:transition spd="slow" advClick="0" advTm="5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6DCDC9-1934-4A0D-B81B-64E205499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5" y="600203"/>
            <a:ext cx="3556705" cy="352640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A1FD58-7DE2-45F7-8A83-F240A0D53BB4}"/>
              </a:ext>
            </a:extLst>
          </p:cNvPr>
          <p:cNvSpPr/>
          <p:nvPr/>
        </p:nvSpPr>
        <p:spPr>
          <a:xfrm>
            <a:off x="2131948" y="107107"/>
            <a:ext cx="4683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работе должна быть душа …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760F46-BF74-4A0B-AF9B-CDD03475C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00594"/>
            <a:ext cx="2509302" cy="3054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3A85A4-1DB6-4060-89D2-04E62BD5C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28" y="551239"/>
            <a:ext cx="3840414" cy="30311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83C4FB-8859-4696-8DE0-C7B6EB69F0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" y="3250564"/>
            <a:ext cx="4701038" cy="30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71392"/>
      </p:ext>
    </p:extLst>
  </p:cSld>
  <p:clrMapOvr>
    <a:masterClrMapping/>
  </p:clrMapOvr>
  <p:transition spd="slow" advClick="0" advTm="5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72FEC2-A3B0-4D5C-B905-B142C5236490}"/>
              </a:ext>
            </a:extLst>
          </p:cNvPr>
          <p:cNvSpPr/>
          <p:nvPr/>
        </p:nvSpPr>
        <p:spPr>
          <a:xfrm>
            <a:off x="613897" y="82344"/>
            <a:ext cx="3496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надежда на него …</a:t>
            </a:r>
          </a:p>
        </p:txBody>
      </p:sp>
      <p:pic>
        <p:nvPicPr>
          <p:cNvPr id="10" name="Picture 2" descr="C:\Documents and Settings\user\Рабочий стол\Социальный проект\Конкурс лучших практик\Санаторий на дому\Закапывание капель.JPG">
            <a:extLst>
              <a:ext uri="{FF2B5EF4-FFF2-40B4-BE49-F238E27FC236}">
                <a16:creationId xmlns:a16="http://schemas.microsoft.com/office/drawing/2014/main" id="{D76FB973-1B34-4AEE-B075-BDAD2F6D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51676"/>
            <a:ext cx="3712714" cy="3660406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9881E7-62EC-44B7-A261-3D240425F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84" y="116632"/>
            <a:ext cx="3591932" cy="42505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88BA2-267D-4385-8431-C1E088D2F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626">
            <a:off x="1017428" y="3592618"/>
            <a:ext cx="3083119" cy="3044451"/>
          </a:xfrm>
          <a:prstGeom prst="rect">
            <a:avLst/>
          </a:prstGeom>
        </p:spPr>
      </p:pic>
      <p:pic>
        <p:nvPicPr>
          <p:cNvPr id="9" name="Picture 2" descr="C:\Documents and Settings\user\Рабочий стол\Социальный проект\Конкурс лучших практик\Санаторий на дому\Медсестра Галкина Т.Б. проводит процедуру дарсанвализации.png">
            <a:extLst>
              <a:ext uri="{FF2B5EF4-FFF2-40B4-BE49-F238E27FC236}">
                <a16:creationId xmlns:a16="http://schemas.microsoft.com/office/drawing/2014/main" id="{FF1D7D43-CBBA-4752-9937-0C7E15DD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56859">
            <a:off x="5086588" y="3400109"/>
            <a:ext cx="3164211" cy="3185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420978"/>
      </p:ext>
    </p:extLst>
  </p:cSld>
  <p:clrMapOvr>
    <a:masterClrMapping/>
  </p:clrMapOvr>
  <p:transition spd="slow" advClick="0" advTm="5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AFC208-FF49-4FF2-BC57-212D2BC4D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7" y="643970"/>
            <a:ext cx="3982437" cy="300105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EFC331-E744-467C-82DB-3C4DA14FE260}"/>
              </a:ext>
            </a:extLst>
          </p:cNvPr>
          <p:cNvSpPr/>
          <p:nvPr/>
        </p:nvSpPr>
        <p:spPr>
          <a:xfrm>
            <a:off x="2076543" y="188640"/>
            <a:ext cx="4990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работник радость в дом несёт …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CF20BA-3DEA-434B-84BD-D18A2BD6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64" y="594450"/>
            <a:ext cx="3153588" cy="3287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4E1132-B755-44AB-99AF-CBBF44B56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3" y="4014356"/>
            <a:ext cx="3982436" cy="26187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8B0BBA-AF3A-4201-888D-CBEB65ADC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64" y="3995383"/>
            <a:ext cx="3341768" cy="26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02"/>
      </p:ext>
    </p:extLst>
  </p:cSld>
  <p:clrMapOvr>
    <a:masterClrMapping/>
  </p:clrMapOvr>
  <p:transition spd="slow" advClick="0" advTm="5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3D408-399B-4FA7-87CE-F3D37512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38E712-CEB9-477A-BE09-C8B444EFA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8" y="0"/>
            <a:ext cx="9183357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BAF963-B7AD-4294-9845-1767073170B5}"/>
              </a:ext>
            </a:extLst>
          </p:cNvPr>
          <p:cNvSpPr/>
          <p:nvPr/>
        </p:nvSpPr>
        <p:spPr>
          <a:xfrm>
            <a:off x="1475656" y="-31251"/>
            <a:ext cx="5256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быть к людям равнодушным 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47907A-5EC6-4983-A1F9-1C6E5D7A7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" y="452955"/>
            <a:ext cx="3101213" cy="31116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0067F5-7E94-4E9D-B05D-32B7E7958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529">
            <a:off x="5994247" y="2958673"/>
            <a:ext cx="3038115" cy="38668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386DCD-C3C3-4384-9DEF-6BE8DC3B2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129">
            <a:off x="6081644" y="340611"/>
            <a:ext cx="2992810" cy="33363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09ACF7-825C-45FB-B44C-166854384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2601">
            <a:off x="330826" y="3345171"/>
            <a:ext cx="2801013" cy="32627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6BB789-D10E-4F96-BC25-7FA23FCF7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79" y="505225"/>
            <a:ext cx="2433576" cy="300709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34CE43E-35C9-45E2-BC3C-C59FA80132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53" y="3230296"/>
            <a:ext cx="3141623" cy="34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08642"/>
      </p:ext>
    </p:extLst>
  </p:cSld>
  <p:clrMapOvr>
    <a:masterClrMapping/>
  </p:clrMapOvr>
  <p:transition spd="slow" advClick="0" advTm="5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3D408-399B-4FA7-87CE-F3D37512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38E712-CEB9-477A-BE09-C8B444EFA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357" y="11207"/>
            <a:ext cx="918335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D756FC-EB03-49DA-8384-D73AEB343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506">
            <a:off x="266338" y="204373"/>
            <a:ext cx="2242318" cy="30890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A9C44D-1878-476A-8769-2E6BA0A9A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03" y="593076"/>
            <a:ext cx="2731778" cy="29249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CDBBE2-5E12-4BF8-8F25-C1E767851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975">
            <a:off x="6441385" y="398026"/>
            <a:ext cx="2362535" cy="30931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7F10C4-B775-4CA7-8C3D-44A51570D8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906">
            <a:off x="6574086" y="3595916"/>
            <a:ext cx="2249496" cy="30214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FF996A-8A48-46C5-8DE6-037FD8AC29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811">
            <a:off x="176393" y="3398058"/>
            <a:ext cx="2256224" cy="32324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EDDF3E-611A-43B6-BC90-4260D89E4D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31" y="3645911"/>
            <a:ext cx="3685580" cy="308607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5D619A3-AB6D-4D21-87FE-A04A3AA8AE2D}"/>
              </a:ext>
            </a:extLst>
          </p:cNvPr>
          <p:cNvSpPr/>
          <p:nvPr/>
        </p:nvSpPr>
        <p:spPr>
          <a:xfrm>
            <a:off x="1842736" y="47621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СРО №1, №2 – большая дружная семья</a:t>
            </a:r>
          </a:p>
        </p:txBody>
      </p:sp>
    </p:spTree>
    <p:extLst>
      <p:ext uri="{BB962C8B-B14F-4D97-AF65-F5344CB8AC3E}">
        <p14:creationId xmlns:p14="http://schemas.microsoft.com/office/powerpoint/2010/main" val="3334357471"/>
      </p:ext>
    </p:extLst>
  </p:cSld>
  <p:clrMapOvr>
    <a:masterClrMapping/>
  </p:clrMapOvr>
  <p:transition spd="slow" advClick="0" advTm="5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2374A0-04A6-46C5-BE73-D1F36B4A34A5}"/>
              </a:ext>
            </a:extLst>
          </p:cNvPr>
          <p:cNvSpPr/>
          <p:nvPr/>
        </p:nvSpPr>
        <p:spPr>
          <a:xfrm>
            <a:off x="1547664" y="18864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фестивалях, конкурсах соревнованиях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325825F-6290-49EC-AFFC-F92B51CB3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797565"/>
              </p:ext>
            </p:extLst>
          </p:nvPr>
        </p:nvGraphicFramePr>
        <p:xfrm>
          <a:off x="277687" y="612666"/>
          <a:ext cx="8686801" cy="5874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340">
                  <a:extLst>
                    <a:ext uri="{9D8B030D-6E8A-4147-A177-3AD203B41FA5}">
                      <a16:colId xmlns:a16="http://schemas.microsoft.com/office/drawing/2014/main" val="2629727179"/>
                    </a:ext>
                  </a:extLst>
                </a:gridCol>
                <a:gridCol w="1521667">
                  <a:extLst>
                    <a:ext uri="{9D8B030D-6E8A-4147-A177-3AD203B41FA5}">
                      <a16:colId xmlns:a16="http://schemas.microsoft.com/office/drawing/2014/main" val="2218126439"/>
                    </a:ext>
                  </a:extLst>
                </a:gridCol>
                <a:gridCol w="2790417">
                  <a:extLst>
                    <a:ext uri="{9D8B030D-6E8A-4147-A177-3AD203B41FA5}">
                      <a16:colId xmlns:a16="http://schemas.microsoft.com/office/drawing/2014/main" val="1468516605"/>
                    </a:ext>
                  </a:extLst>
                </a:gridCol>
                <a:gridCol w="2031076">
                  <a:extLst>
                    <a:ext uri="{9D8B030D-6E8A-4147-A177-3AD203B41FA5}">
                      <a16:colId xmlns:a16="http://schemas.microsoft.com/office/drawing/2014/main" val="1816931245"/>
                    </a:ext>
                  </a:extLst>
                </a:gridCol>
                <a:gridCol w="1754301">
                  <a:extLst>
                    <a:ext uri="{9D8B030D-6E8A-4147-A177-3AD203B41FA5}">
                      <a16:colId xmlns:a16="http://schemas.microsoft.com/office/drawing/2014/main" val="1412001368"/>
                    </a:ext>
                  </a:extLst>
                </a:gridCol>
              </a:tblGrid>
              <a:tr h="6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п/п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муниципального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учреждения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мероприятия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Достигнутый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результат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extLst>
                  <a:ext uri="{0D108BD9-81ED-4DB2-BD59-A6C34878D82A}">
                    <a16:rowId xmlns:a16="http://schemas.microsoft.com/office/drawing/2014/main" val="2401684708"/>
                  </a:ext>
                </a:extLst>
              </a:tr>
              <a:tr h="6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МБУ ЦСО Волгодонского района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Зональные соревнования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«Спартакиады  Дона – 2017 года»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Администрация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Волгодонского района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Грамота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II </a:t>
                      </a:r>
                      <a:r>
                        <a:rPr lang="ru-RU" sz="1400" b="1">
                          <a:effectLst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(легкая атлетика)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extLst>
                  <a:ext uri="{0D108BD9-81ED-4DB2-BD59-A6C34878D82A}">
                    <a16:rowId xmlns:a16="http://schemas.microsoft.com/office/drawing/2014/main" val="2766967812"/>
                  </a:ext>
                </a:extLst>
              </a:tr>
              <a:tr h="6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МБУ ЦСО Волгодонского района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Межмуниципальный Велопробег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Администрация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Волгодонского района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Участие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extLst>
                  <a:ext uri="{0D108BD9-81ED-4DB2-BD59-A6C34878D82A}">
                    <a16:rowId xmlns:a16="http://schemas.microsoft.com/office/drawing/2014/main" val="1245160439"/>
                  </a:ext>
                </a:extLst>
              </a:tr>
              <a:tr h="851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МБУ ЦСО Волгодонского района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Межрайонный фестиваль творчества пожилых людей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«Не стареют года,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коль душа молода»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Администрация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Волгодонского района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Кубок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участника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extLst>
                  <a:ext uri="{0D108BD9-81ED-4DB2-BD59-A6C34878D82A}">
                    <a16:rowId xmlns:a16="http://schemas.microsoft.com/office/drawing/2014/main" val="3892642740"/>
                  </a:ext>
                </a:extLst>
              </a:tr>
              <a:tr h="851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МБУ ЦСО Волгодонского района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II межрайонный  фестиваль творчества людей с ограниченными возможностями здоровья</a:t>
                      </a:r>
                    </a:p>
                    <a:p>
                      <a:pPr indent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«Шаги навстречу»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Администрация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Волгодонского района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Грамота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участника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extLst>
                  <a:ext uri="{0D108BD9-81ED-4DB2-BD59-A6C34878D82A}">
                    <a16:rowId xmlns:a16="http://schemas.microsoft.com/office/drawing/2014/main" val="1822902692"/>
                  </a:ext>
                </a:extLst>
              </a:tr>
              <a:tr h="17118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МБУ ЦСО Волгодонского района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V</a:t>
                      </a:r>
                      <a:r>
                        <a:rPr lang="ru-RU" sz="1400" b="1" dirty="0">
                          <a:effectLst/>
                        </a:rPr>
                        <a:t> фестиваль</a:t>
                      </a:r>
                    </a:p>
                    <a:p>
                      <a:pPr indent="449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«Уха по – Романовски»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Администрация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Волгодонского района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 </a:t>
                      </a:r>
                      <a:r>
                        <a:rPr lang="ru-RU" sz="1400" b="1" dirty="0">
                          <a:effectLst/>
                        </a:rPr>
                        <a:t>место в номинации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«Рыбка, водица, сладкая ушица».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</a:t>
                      </a:r>
                      <a:r>
                        <a:rPr lang="ru-RU" sz="1400" b="1" dirty="0">
                          <a:effectLst/>
                        </a:rPr>
                        <a:t> место в номинации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«Ух, уха хороша, запевает душа»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1" marR="61031" marT="0" marB="0"/>
                </a:tc>
                <a:extLst>
                  <a:ext uri="{0D108BD9-81ED-4DB2-BD59-A6C34878D82A}">
                    <a16:rowId xmlns:a16="http://schemas.microsoft.com/office/drawing/2014/main" val="451833943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989C82-C604-4248-B303-814BE035B6A2}"/>
              </a:ext>
            </a:extLst>
          </p:cNvPr>
          <p:cNvSpPr/>
          <p:nvPr/>
        </p:nvSpPr>
        <p:spPr>
          <a:xfrm>
            <a:off x="1547664" y="185901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фестивалях, конкурсах соревнованиях</a:t>
            </a:r>
          </a:p>
        </p:txBody>
      </p:sp>
    </p:spTree>
    <p:extLst>
      <p:ext uri="{BB962C8B-B14F-4D97-AF65-F5344CB8AC3E}">
        <p14:creationId xmlns:p14="http://schemas.microsoft.com/office/powerpoint/2010/main" val="3727273055"/>
      </p:ext>
    </p:extLst>
  </p:cSld>
  <p:clrMapOvr>
    <a:masterClrMapping/>
  </p:clrMapOvr>
  <p:transition spd="slow" advClick="0" advTm="5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15487-B7BA-4287-B63B-9FF66CDC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A31BF2-4DFA-4BB8-A798-83C3BCE80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AEBB242-9FF6-4DB8-B302-EC1480F0C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31394"/>
              </p:ext>
            </p:extLst>
          </p:nvPr>
        </p:nvGraphicFramePr>
        <p:xfrm>
          <a:off x="107503" y="116632"/>
          <a:ext cx="8928991" cy="6573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5771">
                  <a:extLst>
                    <a:ext uri="{9D8B030D-6E8A-4147-A177-3AD203B41FA5}">
                      <a16:colId xmlns:a16="http://schemas.microsoft.com/office/drawing/2014/main" val="1306742352"/>
                    </a:ext>
                  </a:extLst>
                </a:gridCol>
                <a:gridCol w="1482462">
                  <a:extLst>
                    <a:ext uri="{9D8B030D-6E8A-4147-A177-3AD203B41FA5}">
                      <a16:colId xmlns:a16="http://schemas.microsoft.com/office/drawing/2014/main" val="3789690427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575808773"/>
                    </a:ext>
                  </a:extLst>
                </a:gridCol>
                <a:gridCol w="2229235">
                  <a:extLst>
                    <a:ext uri="{9D8B030D-6E8A-4147-A177-3AD203B41FA5}">
                      <a16:colId xmlns:a16="http://schemas.microsoft.com/office/drawing/2014/main" val="2248763706"/>
                    </a:ext>
                  </a:extLst>
                </a:gridCol>
                <a:gridCol w="1803211">
                  <a:extLst>
                    <a:ext uri="{9D8B030D-6E8A-4147-A177-3AD203B41FA5}">
                      <a16:colId xmlns:a16="http://schemas.microsoft.com/office/drawing/2014/main" val="898610144"/>
                    </a:ext>
                  </a:extLst>
                </a:gridCol>
              </a:tblGrid>
              <a:tr h="622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муниципального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учреждения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мероприятия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Организатор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Достигнутый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результат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extLst>
                  <a:ext uri="{0D108BD9-81ED-4DB2-BD59-A6C34878D82A}">
                    <a16:rowId xmlns:a16="http://schemas.microsoft.com/office/drawing/2014/main" val="1867592392"/>
                  </a:ext>
                </a:extLst>
              </a:tr>
              <a:tr h="83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МБУ ЦСО Волгодонского района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Конкурс социальных проектов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«Воля и великодушие»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Комиссия по информационной и молодежной политике Общественной палаты Ростовской области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Сертификат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 участника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extLst>
                  <a:ext uri="{0D108BD9-81ED-4DB2-BD59-A6C34878D82A}">
                    <a16:rowId xmlns:a16="http://schemas.microsoft.com/office/drawing/2014/main" val="1912086645"/>
                  </a:ext>
                </a:extLst>
              </a:tr>
              <a:tr h="83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МБУ ЦСО Волгодонского района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I тур V Чемпионата Ростовской области  по компьютерному многоборью среди граждан пожилого возраста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«Понятный Интернет»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Министерство труда и социального развития Ростовской области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Протокол соревнований.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Вошла в десятку лучших участников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extLst>
                  <a:ext uri="{0D108BD9-81ED-4DB2-BD59-A6C34878D82A}">
                    <a16:rowId xmlns:a16="http://schemas.microsoft.com/office/drawing/2014/main" val="382828091"/>
                  </a:ext>
                </a:extLst>
              </a:tr>
              <a:tr h="83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МБУ ЦСО Волгодонского района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I</a:t>
                      </a:r>
                      <a:r>
                        <a:rPr lang="en-US" sz="1200" b="1" dirty="0">
                          <a:effectLst/>
                          <a:latin typeface="Bahnschrift" panose="020B0502040204020203" pitchFamily="34" charset="0"/>
                        </a:rPr>
                        <a:t>I</a:t>
                      </a:r>
                      <a:r>
                        <a:rPr lang="ru-RU" sz="1200" b="1" dirty="0">
                          <a:effectLst/>
                        </a:rPr>
                        <a:t> тур V Чемпионата Ростовской области  по компьютерному многоборью среди граждан пожилого возраста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«Понятный Интернет»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Министерство труда и социального развития Ростовской области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Диплом </a:t>
                      </a:r>
                      <a:r>
                        <a:rPr lang="en-US" sz="1200" b="1" dirty="0">
                          <a:effectLst/>
                          <a:latin typeface="Bahnschrift" panose="020B0502040204020203" pitchFamily="34" charset="0"/>
                        </a:rPr>
                        <a:t>III</a:t>
                      </a:r>
                      <a:r>
                        <a:rPr lang="ru-RU" sz="1200" b="1" dirty="0">
                          <a:effectLst/>
                        </a:rPr>
                        <a:t> место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в номинации «Начинающий пользователь»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extLst>
                  <a:ext uri="{0D108BD9-81ED-4DB2-BD59-A6C34878D82A}">
                    <a16:rowId xmlns:a16="http://schemas.microsoft.com/office/drawing/2014/main" val="2483501125"/>
                  </a:ext>
                </a:extLst>
              </a:tr>
              <a:tr h="1254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МБУ ЦСО Волгодонского района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VII Всероссийский чемпионат по компьютерному многоборью среди пенсионеров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(г. Санкт-Петербург)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Министерство труда и социального развития Ростовской области.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Союз пенсионеров России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по Ростовской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«Союз пенсионеров Дона»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Командное </a:t>
                      </a:r>
                      <a:r>
                        <a:rPr lang="en-US" sz="1200" b="1">
                          <a:effectLst/>
                          <a:latin typeface="Bahnschrift" panose="020B0502040204020203" pitchFamily="34" charset="0"/>
                        </a:rPr>
                        <a:t>V</a:t>
                      </a:r>
                      <a:r>
                        <a:rPr lang="ru-RU" sz="1200" b="1">
                          <a:effectLst/>
                        </a:rPr>
                        <a:t> место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Ростовской области в общероссийском зачете 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extLst>
                  <a:ext uri="{0D108BD9-81ED-4DB2-BD59-A6C34878D82A}">
                    <a16:rowId xmlns:a16="http://schemas.microsoft.com/office/drawing/2014/main" val="390944909"/>
                  </a:ext>
                </a:extLst>
              </a:tr>
              <a:tr h="83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МБУ ЦСО Волгодонского района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Bahnschrift" panose="020B0502040204020203" pitchFamily="34" charset="0"/>
                        </a:rPr>
                        <a:t>III</a:t>
                      </a:r>
                      <a:r>
                        <a:rPr lang="ru-RU" sz="1200" b="1">
                          <a:effectLst/>
                        </a:rPr>
                        <a:t> Всероссийский конкурс личных достижений  пенсионеров в освоении компьютерной грамотности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«Спасибо Интернету - 2017»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Пенсионный фонд России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и ПАО «Ростелеком»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Сертификат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участника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extLst>
                  <a:ext uri="{0D108BD9-81ED-4DB2-BD59-A6C34878D82A}">
                    <a16:rowId xmlns:a16="http://schemas.microsoft.com/office/drawing/2014/main" val="4093257208"/>
                  </a:ext>
                </a:extLst>
              </a:tr>
              <a:tr h="1254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МБУ ЦСО Волгодонского района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Пилотный   проект «Синий платочек. Ростовская область»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Региональное Отделение «Ростовский областной Комитет защиты мира» Общероссийской общественной  организации «Российский комитет защиты мира»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Размещение публикации на сайте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синий-платочек.рф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Гамбург Антонина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Михайловна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9" marR="50099" marT="0" marB="0"/>
                </a:tc>
                <a:extLst>
                  <a:ext uri="{0D108BD9-81ED-4DB2-BD59-A6C34878D82A}">
                    <a16:rowId xmlns:a16="http://schemas.microsoft.com/office/drawing/2014/main" val="954616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04174"/>
      </p:ext>
    </p:extLst>
  </p:cSld>
  <p:clrMapOvr>
    <a:masterClrMapping/>
  </p:clrMapOvr>
  <p:transition spd="slow" advClick="0" advTm="5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514DD9-504D-4A92-B788-859FE7726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7172" name="Picture 4" descr="http://www.centrsovr.ru/wp-content/uploads/2017/06/%D0%A1%D0%B0%D0%BB%D0%B0%D0%BC%D0%B0%D1%82%D0%B8%D0%BD%D0%B0-%D0%9B.-%D0%92.-150x150.jpg">
            <a:extLst>
              <a:ext uri="{FF2B5EF4-FFF2-40B4-BE49-F238E27FC236}">
                <a16:creationId xmlns:a16="http://schemas.microsoft.com/office/drawing/2014/main" id="{995082BA-D81B-4106-BE4C-48EA6210C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432">
            <a:off x="214347" y="270153"/>
            <a:ext cx="2541240" cy="28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centrsovr.ru/wp-content/uploads/2017/06/%D0%9F%D0%B8%D1%82%D0%B5%D1%80.jpg">
            <a:extLst>
              <a:ext uri="{FF2B5EF4-FFF2-40B4-BE49-F238E27FC236}">
                <a16:creationId xmlns:a16="http://schemas.microsoft.com/office/drawing/2014/main" id="{D2C0C223-8C32-415B-A146-3DEF2CB2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48" y="521474"/>
            <a:ext cx="4398639" cy="293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715F8-66F6-4E32-A60A-AB4CA4902CF0}"/>
              </a:ext>
            </a:extLst>
          </p:cNvPr>
          <p:cNvSpPr/>
          <p:nvPr/>
        </p:nvSpPr>
        <p:spPr>
          <a:xfrm>
            <a:off x="2202210" y="19859"/>
            <a:ext cx="5466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отсиживаемся на завалинках 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A0A85-7098-4C3F-BBFE-8E323F536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977">
            <a:off x="2538563" y="556390"/>
            <a:ext cx="2221781" cy="3016966"/>
          </a:xfrm>
          <a:prstGeom prst="rect">
            <a:avLst/>
          </a:prstGeom>
        </p:spPr>
      </p:pic>
      <p:pic>
        <p:nvPicPr>
          <p:cNvPr id="9" name="Picture 2" descr="http://www.centrsovr.ru/wp-content/uploads/2017/10/IMG_1870.jpg">
            <a:extLst>
              <a:ext uri="{FF2B5EF4-FFF2-40B4-BE49-F238E27FC236}">
                <a16:creationId xmlns:a16="http://schemas.microsoft.com/office/drawing/2014/main" id="{0A30D7A0-CD60-436E-8126-9D98CA39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839">
            <a:off x="150898" y="3074040"/>
            <a:ext cx="3185956" cy="33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20A523-E869-4B13-8D56-ECADD9259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399">
            <a:off x="4516547" y="752794"/>
            <a:ext cx="2596764" cy="32849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992594-E603-4A29-BF1A-94B0A2A7BA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773">
            <a:off x="6011341" y="3182486"/>
            <a:ext cx="3023448" cy="32944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5610CC-9E7A-4CD2-AD87-2064F1388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48" y="3555058"/>
            <a:ext cx="3606926" cy="31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25673"/>
      </p:ext>
    </p:extLst>
  </p:cSld>
  <p:clrMapOvr>
    <a:masterClrMapping/>
  </p:clrMapOvr>
  <p:transition spd="slow" advClick="0" advTm="5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EB052-D917-4F4D-9344-E39A2EF9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017C5B-4C3A-4C72-A121-D218FADF8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A951AB-FF38-4A61-A987-BE703B71191C}"/>
              </a:ext>
            </a:extLst>
          </p:cNvPr>
          <p:cNvSpPr/>
          <p:nvPr/>
        </p:nvSpPr>
        <p:spPr>
          <a:xfrm>
            <a:off x="1566090" y="23399"/>
            <a:ext cx="5832648" cy="63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 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 ЦСО  Волгодонского района</a:t>
            </a:r>
            <a:endParaRPr lang="ru-RU" sz="1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1BA5CA-DCEA-48BA-BDD0-565CADBBDD97}"/>
              </a:ext>
            </a:extLst>
          </p:cNvPr>
          <p:cNvSpPr/>
          <p:nvPr/>
        </p:nvSpPr>
        <p:spPr>
          <a:xfrm>
            <a:off x="3059832" y="632608"/>
            <a:ext cx="3024335" cy="10586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Кузнецова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Татьяна   Васильевна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68A439-A606-404F-9D82-4227E45C4583}"/>
              </a:ext>
            </a:extLst>
          </p:cNvPr>
          <p:cNvSpPr/>
          <p:nvPr/>
        </p:nvSpPr>
        <p:spPr>
          <a:xfrm>
            <a:off x="208598" y="1870867"/>
            <a:ext cx="2008813" cy="733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кадрам 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Деева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Валентиновна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3E228E-7A86-41EA-8BEC-4355BE3F6949}"/>
              </a:ext>
            </a:extLst>
          </p:cNvPr>
          <p:cNvSpPr/>
          <p:nvPr/>
        </p:nvSpPr>
        <p:spPr>
          <a:xfrm>
            <a:off x="2396439" y="1866435"/>
            <a:ext cx="2085975" cy="733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Шипитько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Татьяна Юрьевна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F76544-1D23-4989-82FB-F5AAF5C12152}"/>
              </a:ext>
            </a:extLst>
          </p:cNvPr>
          <p:cNvSpPr/>
          <p:nvPr/>
        </p:nvSpPr>
        <p:spPr>
          <a:xfrm>
            <a:off x="4704341" y="1866434"/>
            <a:ext cx="2085975" cy="733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АХЧ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Шумилов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Анатолий Владимирович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69E7D42-8124-4871-8B2E-08FA579E878E}"/>
              </a:ext>
            </a:extLst>
          </p:cNvPr>
          <p:cNvSpPr/>
          <p:nvPr/>
        </p:nvSpPr>
        <p:spPr>
          <a:xfrm>
            <a:off x="7012243" y="1844381"/>
            <a:ext cx="1994261" cy="733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бухгалтер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 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Валентина Валериановна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094A41F-F8AC-47C2-85D9-800CAD2C0942}"/>
              </a:ext>
            </a:extLst>
          </p:cNvPr>
          <p:cNvSpPr/>
          <p:nvPr/>
        </p:nvSpPr>
        <p:spPr>
          <a:xfrm>
            <a:off x="7141367" y="2787892"/>
            <a:ext cx="1889579" cy="102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социальной работе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Лозина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Михайловна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DCA6FF-2CE7-43F3-AA0F-7E167541AB75}"/>
              </a:ext>
            </a:extLst>
          </p:cNvPr>
          <p:cNvSpPr/>
          <p:nvPr/>
        </p:nvSpPr>
        <p:spPr>
          <a:xfrm>
            <a:off x="133545" y="2794053"/>
            <a:ext cx="2121617" cy="102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Заведующие                о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тделений социального  обслуживания на дому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(ОСО)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AF6101-DA33-42A3-82DE-1EED061B607F}"/>
              </a:ext>
            </a:extLst>
          </p:cNvPr>
          <p:cNvSpPr/>
          <p:nvPr/>
        </p:nvSpPr>
        <p:spPr>
          <a:xfrm>
            <a:off x="2396439" y="2805705"/>
            <a:ext cx="2085975" cy="102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Заведующие Специализированных отделений социально-медицинского обслуживания на дому на дому (СОСМО)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30BE17-8CF2-43D4-AE5A-6B60C3D9C01D}"/>
              </a:ext>
            </a:extLst>
          </p:cNvPr>
          <p:cNvSpPr/>
          <p:nvPr/>
        </p:nvSpPr>
        <p:spPr>
          <a:xfrm>
            <a:off x="4653169" y="2797975"/>
            <a:ext cx="2358930" cy="102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Заведующий             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социально –реабилитационных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тделений (СРО №1, №2)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830570-B7F0-4667-80F0-7FEF766CF664}"/>
              </a:ext>
            </a:extLst>
          </p:cNvPr>
          <p:cNvSpPr/>
          <p:nvPr/>
        </p:nvSpPr>
        <p:spPr>
          <a:xfrm>
            <a:off x="155629" y="3993200"/>
            <a:ext cx="2085975" cy="61885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(ОСО №1)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Никитенко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Наталья Филипповна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01170E5-4EDE-44ED-8387-084605727946}"/>
              </a:ext>
            </a:extLst>
          </p:cNvPr>
          <p:cNvSpPr/>
          <p:nvPr/>
        </p:nvSpPr>
        <p:spPr>
          <a:xfrm>
            <a:off x="155629" y="4796102"/>
            <a:ext cx="2085975" cy="58387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(ОСО №2)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Лемесеева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Надежда Валентиновна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FE7760F-1AEA-4D57-8AEA-48D5D39E56C5}"/>
              </a:ext>
            </a:extLst>
          </p:cNvPr>
          <p:cNvSpPr/>
          <p:nvPr/>
        </p:nvSpPr>
        <p:spPr>
          <a:xfrm>
            <a:off x="151365" y="5484834"/>
            <a:ext cx="2085975" cy="63466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(ОСО №3)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Кислицкая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Валентина Александровна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3580A33-8352-4872-8AFC-841BE95C7DAC}"/>
              </a:ext>
            </a:extLst>
          </p:cNvPr>
          <p:cNvSpPr/>
          <p:nvPr/>
        </p:nvSpPr>
        <p:spPr>
          <a:xfrm>
            <a:off x="151365" y="6216590"/>
            <a:ext cx="2085975" cy="60622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(ОСО №4)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Дьякова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Тамара Николаевна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422592A-80DD-43EA-959E-75B706886E2A}"/>
              </a:ext>
            </a:extLst>
          </p:cNvPr>
          <p:cNvSpPr/>
          <p:nvPr/>
        </p:nvSpPr>
        <p:spPr>
          <a:xfrm>
            <a:off x="2452971" y="4063947"/>
            <a:ext cx="2085975" cy="75247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(СОСМО №1)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Ефимчук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Светлана Борисовна</a:t>
            </a:r>
            <a:br>
              <a:rPr lang="ru-RU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C3FFDDF-AB08-4D63-8C1B-4EF935F0EE59}"/>
              </a:ext>
            </a:extLst>
          </p:cNvPr>
          <p:cNvSpPr/>
          <p:nvPr/>
        </p:nvSpPr>
        <p:spPr>
          <a:xfrm>
            <a:off x="2455775" y="4940633"/>
            <a:ext cx="2085975" cy="79057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(СОСМО №2)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Гайворонская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Валентина Ивановна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2E091ED-3FCE-4B9C-8403-E50E24AE8EC5}"/>
              </a:ext>
            </a:extLst>
          </p:cNvPr>
          <p:cNvSpPr/>
          <p:nvPr/>
        </p:nvSpPr>
        <p:spPr>
          <a:xfrm>
            <a:off x="4704342" y="4097702"/>
            <a:ext cx="2307902" cy="10287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(СРО №1, №2)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Петровец 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Татьяна Николаевна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48219285-3579-4EAF-A1DE-7322D9973499}"/>
              </a:ext>
            </a:extLst>
          </p:cNvPr>
          <p:cNvCxnSpPr>
            <a:cxnSpLocks/>
          </p:cNvCxnSpPr>
          <p:nvPr/>
        </p:nvCxnSpPr>
        <p:spPr>
          <a:xfrm flipH="1">
            <a:off x="1763689" y="2639922"/>
            <a:ext cx="570754" cy="84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48C2E23-794C-4AC3-888F-5DB0AD7C5106}"/>
              </a:ext>
            </a:extLst>
          </p:cNvPr>
          <p:cNvCxnSpPr>
            <a:cxnSpLocks/>
          </p:cNvCxnSpPr>
          <p:nvPr/>
        </p:nvCxnSpPr>
        <p:spPr>
          <a:xfrm>
            <a:off x="3513770" y="2639922"/>
            <a:ext cx="0" cy="165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6A75411-7E1C-48EE-ABE3-B3462DFA98E2}"/>
              </a:ext>
            </a:extLst>
          </p:cNvPr>
          <p:cNvCxnSpPr>
            <a:cxnSpLocks/>
          </p:cNvCxnSpPr>
          <p:nvPr/>
        </p:nvCxnSpPr>
        <p:spPr>
          <a:xfrm>
            <a:off x="4211960" y="2655308"/>
            <a:ext cx="326986" cy="119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A7ECB661-3865-4CA8-8A2B-69E78402E02F}"/>
              </a:ext>
            </a:extLst>
          </p:cNvPr>
          <p:cNvCxnSpPr>
            <a:cxnSpLocks/>
          </p:cNvCxnSpPr>
          <p:nvPr/>
        </p:nvCxnSpPr>
        <p:spPr>
          <a:xfrm>
            <a:off x="4557344" y="2639922"/>
            <a:ext cx="2584023" cy="135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0CE7A0C5-EFF0-4385-8E2E-C2A2BAFD0E06}"/>
              </a:ext>
            </a:extLst>
          </p:cNvPr>
          <p:cNvCxnSpPr>
            <a:cxnSpLocks/>
          </p:cNvCxnSpPr>
          <p:nvPr/>
        </p:nvCxnSpPr>
        <p:spPr>
          <a:xfrm flipH="1">
            <a:off x="1979712" y="1599760"/>
            <a:ext cx="576064" cy="133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FC72B739-AAA9-4543-A466-DF14ABE03845}"/>
              </a:ext>
            </a:extLst>
          </p:cNvPr>
          <p:cNvCxnSpPr>
            <a:cxnSpLocks/>
          </p:cNvCxnSpPr>
          <p:nvPr/>
        </p:nvCxnSpPr>
        <p:spPr>
          <a:xfrm>
            <a:off x="6372200" y="1634295"/>
            <a:ext cx="639899" cy="98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C17765B-A94A-470F-A0CF-D91ACEB36155}"/>
              </a:ext>
            </a:extLst>
          </p:cNvPr>
          <p:cNvCxnSpPr>
            <a:cxnSpLocks/>
          </p:cNvCxnSpPr>
          <p:nvPr/>
        </p:nvCxnSpPr>
        <p:spPr>
          <a:xfrm flipH="1">
            <a:off x="3563888" y="1738835"/>
            <a:ext cx="421705" cy="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592E721D-4B4E-454C-AD58-7F23867AC7A2}"/>
              </a:ext>
            </a:extLst>
          </p:cNvPr>
          <p:cNvCxnSpPr>
            <a:cxnSpLocks/>
          </p:cNvCxnSpPr>
          <p:nvPr/>
        </p:nvCxnSpPr>
        <p:spPr>
          <a:xfrm>
            <a:off x="5158408" y="1738835"/>
            <a:ext cx="421705" cy="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531401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22480-E2BC-4E12-B0F9-6BAC7488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392CE7E4-7163-4ED5-8A37-E5A904E45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49" y="1600200"/>
            <a:ext cx="3430701" cy="4525963"/>
          </a:xfr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A063E0-FC76-4123-B8F0-2C53A0CD7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3CDAB6-D63B-4E46-B1FB-319CC64BF30B}"/>
              </a:ext>
            </a:extLst>
          </p:cNvPr>
          <p:cNvSpPr/>
          <p:nvPr/>
        </p:nvSpPr>
        <p:spPr>
          <a:xfrm>
            <a:off x="-108520" y="131672"/>
            <a:ext cx="2646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фестивалях, конкурсах соревнованиях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E611192-CC5F-4FF9-8A48-943047083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534">
            <a:off x="77793" y="1750318"/>
            <a:ext cx="2922877" cy="38560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C0C9D76-D63B-4191-8B0E-830599F68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36" y="14409"/>
            <a:ext cx="2978392" cy="3933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95B195C-2187-47F0-99B1-F0F45EF0C1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121">
            <a:off x="5657453" y="185500"/>
            <a:ext cx="3285019" cy="458112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ECAD7C-1266-43D0-AB41-815F2D44C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893">
            <a:off x="5215962" y="3613065"/>
            <a:ext cx="3763163" cy="28223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2E8A50D-D45B-4DE0-9850-8EED6DF9BF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727">
            <a:off x="2371709" y="2734268"/>
            <a:ext cx="3150007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77843"/>
      </p:ext>
    </p:extLst>
  </p:cSld>
  <p:clrMapOvr>
    <a:masterClrMapping/>
  </p:clrMapOvr>
  <p:transition spd="slow" advClick="0" advTm="500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1D087-891C-4312-B2BC-E095DDD7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9FBED31-5D54-4C0F-9D54-296887156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67" y="1600200"/>
            <a:ext cx="4200865" cy="4525963"/>
          </a:xfr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F1B0C8B2-86D6-4B59-8D5A-2D1AC877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" y="-19471"/>
            <a:ext cx="9195921" cy="689694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873BA1-29AA-46C9-ADA2-40F8223D4B22}"/>
              </a:ext>
            </a:extLst>
          </p:cNvPr>
          <p:cNvSpPr/>
          <p:nvPr/>
        </p:nvSpPr>
        <p:spPr>
          <a:xfrm>
            <a:off x="2057400" y="117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4BEEF5-E153-4FAF-84DC-B75A92DAE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621">
            <a:off x="5122568" y="221512"/>
            <a:ext cx="3790341" cy="34672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12F424-C08F-4279-B142-D82C788BF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193">
            <a:off x="289209" y="354494"/>
            <a:ext cx="3510320" cy="37299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9D79FE-2E23-42D3-B2E9-33CD50D587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32">
            <a:off x="5487713" y="3108103"/>
            <a:ext cx="3513711" cy="3548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674D52-DF36-46C1-BD8E-6491536127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69" y="3183651"/>
            <a:ext cx="4382475" cy="339971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AB6E1E0-2ECE-4DE6-B918-98A64B9374AA}"/>
              </a:ext>
            </a:extLst>
          </p:cNvPr>
          <p:cNvSpPr/>
          <p:nvPr/>
        </p:nvSpPr>
        <p:spPr>
          <a:xfrm>
            <a:off x="592730" y="-794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 проект непростой –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«Обычные люди с необычной судьбой»</a:t>
            </a:r>
          </a:p>
        </p:txBody>
      </p:sp>
    </p:spTree>
    <p:extLst>
      <p:ext uri="{BB962C8B-B14F-4D97-AF65-F5344CB8AC3E}">
        <p14:creationId xmlns:p14="http://schemas.microsoft.com/office/powerpoint/2010/main" val="2791300043"/>
      </p:ext>
    </p:extLst>
  </p:cSld>
  <p:clrMapOvr>
    <a:masterClrMapping/>
  </p:clrMapOvr>
  <p:transition spd="slow" advClick="0" advTm="50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F1B0C8B2-86D6-4B59-8D5A-2D1AC877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01E899-5679-493E-A058-1F7672768FE9}"/>
              </a:ext>
            </a:extLst>
          </p:cNvPr>
          <p:cNvSpPr/>
          <p:nvPr/>
        </p:nvSpPr>
        <p:spPr>
          <a:xfrm>
            <a:off x="3491880" y="590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Спешим делать Добрые 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7FB36D-CF24-48C4-9BDF-1D6EC8D5C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1" y="116633"/>
            <a:ext cx="3286796" cy="2757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107F4-E2C1-49E1-B3B0-15FEF09DD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97" y="3501008"/>
            <a:ext cx="3893291" cy="29481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7F3740-32F5-4E59-A057-D3E876217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17" y="444362"/>
            <a:ext cx="3769802" cy="28273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2515B5-29CC-49AD-8D81-84302AF25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990530"/>
            <a:ext cx="4841475" cy="36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5131"/>
      </p:ext>
    </p:extLst>
  </p:cSld>
  <p:clrMapOvr>
    <a:masterClrMapping/>
  </p:clrMapOvr>
  <p:transition spd="slow" advClick="0" advTm="5000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1D087-891C-4312-B2BC-E095DDD7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CAABC7C-40FF-46D6-9495-33A9AFF24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5" y="1600200"/>
            <a:ext cx="4807990" cy="4525963"/>
          </a:xfr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F1B0C8B2-86D6-4B59-8D5A-2D1AC877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31" y="-92076"/>
            <a:ext cx="914399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4E9A01-4DC2-461D-AC18-1330F30327F3}"/>
              </a:ext>
            </a:extLst>
          </p:cNvPr>
          <p:cNvSpPr/>
          <p:nvPr/>
        </p:nvSpPr>
        <p:spPr>
          <a:xfrm>
            <a:off x="40856" y="92076"/>
            <a:ext cx="9062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ПАРТНЕРЫ – ДОБРЫЕ, ОТЗЫВЧИВЫЕ, ТАЛАНТЛИВЫЕ ВОЛОНТЕРЫ: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Романовская вечерняя школа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1FA845-D23C-4CAD-894E-14249353D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" y="738407"/>
            <a:ext cx="4175531" cy="32944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AB337B-9736-4F00-AE7F-C28599517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90568"/>
            <a:ext cx="2934447" cy="22008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43F434-7C33-45E1-A8F2-70B50F4953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012">
            <a:off x="6168698" y="3120696"/>
            <a:ext cx="2934447" cy="28529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279DF8B-8C98-4304-ACFC-6B1C3CC40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39" y="1017993"/>
            <a:ext cx="2722426" cy="32129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A9CBC0-441E-4489-BE48-388CE9671C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306">
            <a:off x="120750" y="3744324"/>
            <a:ext cx="2846903" cy="28252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8BEDC8-0F5C-4FE8-99AD-6BD65127E7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887244"/>
            <a:ext cx="4104455" cy="28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14923"/>
      </p:ext>
    </p:extLst>
  </p:cSld>
  <p:clrMapOvr>
    <a:masterClrMapping/>
  </p:clrMapOvr>
  <p:transition spd="slow" advClick="0" advTm="500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1D087-891C-4312-B2BC-E095DDD7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07B4B3-E2AA-4F05-8F7D-EC757218F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F1B0C8B2-86D6-4B59-8D5A-2D1AC877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CEF4B3-D049-4F9A-8234-F5F2C0ECEEB3}"/>
              </a:ext>
            </a:extLst>
          </p:cNvPr>
          <p:cNvSpPr/>
          <p:nvPr/>
        </p:nvSpPr>
        <p:spPr>
          <a:xfrm>
            <a:off x="102998" y="0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62698-F88F-4303-893E-C01E7A028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96" y="798234"/>
            <a:ext cx="3240359" cy="34825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479330-DD15-4B8F-8FAE-C2EF200C3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610">
            <a:off x="347139" y="1359497"/>
            <a:ext cx="3250219" cy="2533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16A26-6724-46E9-8D9E-E2FC22FDE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604">
            <a:off x="5934592" y="1108108"/>
            <a:ext cx="3011582" cy="3052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D27376-DA16-4400-9AA8-9CDAC3A303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559374"/>
            <a:ext cx="4627465" cy="31815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9DAB35-DBB2-499C-A8E1-0AFC75ED14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1998">
            <a:off x="672831" y="3972719"/>
            <a:ext cx="3545358" cy="265901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986CB70-1276-4F27-AEC8-A308A8595F43}"/>
              </a:ext>
            </a:extLst>
          </p:cNvPr>
          <p:cNvSpPr/>
          <p:nvPr/>
        </p:nvSpPr>
        <p:spPr>
          <a:xfrm>
            <a:off x="102998" y="-86418"/>
            <a:ext cx="8928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Несмашнов Виктор Кондратьевич – руководитель шахматного клуба</a:t>
            </a:r>
          </a:p>
          <a:p>
            <a:pPr marL="285750" indent="-285750" algn="ctr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коне к здоровью и долголетию»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Судакова Наталья Даниловна – руководитель творческой группы «Девчата»</a:t>
            </a:r>
          </a:p>
        </p:txBody>
      </p:sp>
    </p:spTree>
    <p:extLst>
      <p:ext uri="{BB962C8B-B14F-4D97-AF65-F5344CB8AC3E}">
        <p14:creationId xmlns:p14="http://schemas.microsoft.com/office/powerpoint/2010/main" val="2050454091"/>
      </p:ext>
    </p:extLst>
  </p:cSld>
  <p:clrMapOvr>
    <a:masterClrMapping/>
  </p:clrMapOvr>
  <p:transition spd="slow" advClick="0" advTm="5000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1D087-891C-4312-B2BC-E095DDD7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07B4B3-E2AA-4F05-8F7D-EC757218F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F1B0C8B2-86D6-4B59-8D5A-2D1AC877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01EDDB-614F-4509-AE1A-3743A1676831}"/>
              </a:ext>
            </a:extLst>
          </p:cNvPr>
          <p:cNvSpPr/>
          <p:nvPr/>
        </p:nvSpPr>
        <p:spPr>
          <a:xfrm>
            <a:off x="4699626" y="570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труд – понять, помочь 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11C8DF-952C-43C8-AE27-01D47E4D0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6333"/>
            <a:ext cx="4187957" cy="3140968"/>
          </a:xfrm>
          <a:prstGeom prst="rect">
            <a:avLst/>
          </a:prstGeom>
        </p:spPr>
      </p:pic>
      <p:pic>
        <p:nvPicPr>
          <p:cNvPr id="11" name="Picture 2" descr="C:\Documents and Settings\user\Рабочий стол\Социальный проект\Конкурс лучших практик\Санаторий на дому\Медсестра Галкина Т.Б. проводит процедуру дарсанвализации.png">
            <a:extLst>
              <a:ext uri="{FF2B5EF4-FFF2-40B4-BE49-F238E27FC236}">
                <a16:creationId xmlns:a16="http://schemas.microsoft.com/office/drawing/2014/main" id="{5A39D71B-0D0E-4CD3-ABAB-3B9DE947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82814">
            <a:off x="258438" y="225518"/>
            <a:ext cx="3572512" cy="3441305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100AC0-F3B4-46E6-9638-54A1516002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5" y="3717032"/>
            <a:ext cx="3690284" cy="2983737"/>
          </a:xfrm>
          <a:prstGeom prst="rect">
            <a:avLst/>
          </a:prstGeom>
        </p:spPr>
      </p:pic>
      <p:pic>
        <p:nvPicPr>
          <p:cNvPr id="12" name="Picture 3" descr="C:\Documents and Settings\user\Рабочий стол\Социальный проект\Конкурс лучших практик\Санаторий на дому\Медсестра Сундукова Г.С. измеряет уровень глюкозы.JPG">
            <a:extLst>
              <a:ext uri="{FF2B5EF4-FFF2-40B4-BE49-F238E27FC236}">
                <a16:creationId xmlns:a16="http://schemas.microsoft.com/office/drawing/2014/main" id="{A157DB07-7576-44B2-9748-C442052D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6921" y="509261"/>
            <a:ext cx="4214842" cy="2844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795861"/>
      </p:ext>
    </p:extLst>
  </p:cSld>
  <p:clrMapOvr>
    <a:masterClrMapping/>
  </p:clrMapOvr>
  <p:transition spd="slow" advClick="0" advTm="5000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8B510-D031-418A-A386-2DCDC62B0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26D5E29-08CB-4D29-A2E8-5384BBF03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47" y="1600200"/>
            <a:ext cx="4589905" cy="4525963"/>
          </a:xfr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0AA14E-3A3C-45DD-B2C9-A00A5C8D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919272-3E71-451D-969B-CE5DEA2371CB}"/>
              </a:ext>
            </a:extLst>
          </p:cNvPr>
          <p:cNvSpPr/>
          <p:nvPr/>
        </p:nvSpPr>
        <p:spPr>
          <a:xfrm>
            <a:off x="1043608" y="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7C07E0-01F1-4735-9429-7DF8DB238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37" y="392078"/>
            <a:ext cx="5411526" cy="32159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FC5D3B-C368-4D51-ABE1-6E3C3186AE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228">
            <a:off x="185483" y="3343845"/>
            <a:ext cx="3288570" cy="33351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052527-D0B1-485B-BE92-5AD9AB592D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581">
            <a:off x="5377360" y="3416399"/>
            <a:ext cx="3352267" cy="33055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1598CF-ACF2-401C-871C-8E6C02126A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9143999" cy="6523796"/>
          </a:xfrm>
          <a:prstGeom prst="rect">
            <a:avLst/>
          </a:prstGeom>
        </p:spPr>
      </p:pic>
      <p:pic>
        <p:nvPicPr>
          <p:cNvPr id="16" name="Picture 6" descr="flag10">
            <a:extLst>
              <a:ext uri="{FF2B5EF4-FFF2-40B4-BE49-F238E27FC236}">
                <a16:creationId xmlns:a16="http://schemas.microsoft.com/office/drawing/2014/main" id="{939BED58-16CA-415D-8206-F588ED52A3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55735">
            <a:off x="1263700" y="229296"/>
            <a:ext cx="2450522" cy="1673986"/>
          </a:xfrm>
          <a:prstGeom prst="rect">
            <a:avLst/>
          </a:prstGeom>
          <a:noFill/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E7D7BE-EED3-432A-AE26-E5754F7F7560}"/>
              </a:ext>
            </a:extLst>
          </p:cNvPr>
          <p:cNvSpPr/>
          <p:nvPr/>
        </p:nvSpPr>
        <p:spPr>
          <a:xfrm>
            <a:off x="755576" y="-4568"/>
            <a:ext cx="8023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горы можем свернуть …  СПАРТАКИАДА   ДОНА   2018</a:t>
            </a:r>
          </a:p>
        </p:txBody>
      </p:sp>
    </p:spTree>
    <p:extLst>
      <p:ext uri="{BB962C8B-B14F-4D97-AF65-F5344CB8AC3E}">
        <p14:creationId xmlns:p14="http://schemas.microsoft.com/office/powerpoint/2010/main" val="1194121574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8B510-D031-418A-A386-2DCDC62B0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9CAA5A-6DA6-4244-A68D-3777DEAF5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0AA14E-3A3C-45DD-B2C9-A00A5C8DC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F662A8-5747-48D8-84BD-109D433C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39489"/>
            <a:ext cx="3131840" cy="13696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D9B61E-675B-4EDA-8477-2A9CD95E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6" y="48024"/>
            <a:ext cx="5147723" cy="3885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F525E-D548-46A0-879A-699B88C2C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4627">
            <a:off x="1627723" y="2201092"/>
            <a:ext cx="6686857" cy="440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9627"/>
      </p:ext>
    </p:extLst>
  </p:cSld>
  <p:clrMapOvr>
    <a:masterClrMapping/>
  </p:clrMapOvr>
  <p:transition spd="slow" advClick="0" advTm="5000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1B38F6-E41F-4B7D-9749-C3D0F9C9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8431">
            <a:off x="618282" y="308297"/>
            <a:ext cx="8240105" cy="6414763"/>
          </a:xfrm>
          <a:prstGeom prst="rect">
            <a:avLst/>
          </a:prstGeom>
        </p:spPr>
      </p:pic>
      <p:pic>
        <p:nvPicPr>
          <p:cNvPr id="1028" name="Picture 4" descr="https://img-fotki.yandex.ru/get/4528/136487634.18f/0_770e5_1dbfb35_M">
            <a:extLst>
              <a:ext uri="{FF2B5EF4-FFF2-40B4-BE49-F238E27FC236}">
                <a16:creationId xmlns:a16="http://schemas.microsoft.com/office/drawing/2014/main" id="{B73F446C-1014-4BFD-BE9E-E3D4960EDC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25252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4EA3AB-DCE8-4D24-9EBF-5D10CE8D4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761">
            <a:off x="134510" y="5148692"/>
            <a:ext cx="5653463" cy="12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3528"/>
      </p:ext>
    </p:extLst>
  </p:cSld>
  <p:clrMapOvr>
    <a:masterClrMapping/>
  </p:clrMapOvr>
  <p:transition spd="slow" advClick="0" advTm="500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FFE73-3495-40A4-BB70-920072AC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53" y="1124744"/>
            <a:ext cx="6334293" cy="4804064"/>
          </a:xfrm>
          <a:prstGeom prst="rect">
            <a:avLst/>
          </a:prstGeom>
        </p:spPr>
      </p:pic>
      <p:pic>
        <p:nvPicPr>
          <p:cNvPr id="7" name="Picture 2" descr="https://best-photoshop.ru/uploads/posts/2016-05/thumbs/1463536931_cveto4nie-fantazii.png">
            <a:extLst>
              <a:ext uri="{FF2B5EF4-FFF2-40B4-BE49-F238E27FC236}">
                <a16:creationId xmlns:a16="http://schemas.microsoft.com/office/drawing/2014/main" id="{832A7395-FDA8-4D1C-B127-D30FE8CD95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260248"/>
      </p:ext>
    </p:extLst>
  </p:cSld>
  <p:clrMapOvr>
    <a:masterClrMapping/>
  </p:clrMapOvr>
  <p:transition spd="slow" advClick="0" advTm="5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AEB49-9237-420E-9EF0-284EB4A1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F79AA5-0FFD-4613-A3AA-9AC7A3F37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7C72BA-E946-4A36-BBB6-AC4DD0348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08" y="0"/>
            <a:ext cx="9216008" cy="6858000"/>
          </a:xfrm>
          <a:prstGeom prst="rect">
            <a:avLst/>
          </a:prstGeom>
        </p:spPr>
      </p:pic>
      <p:pic>
        <p:nvPicPr>
          <p:cNvPr id="5" name="Рисунок 4" descr="http://kcson.com/uploads/posts/2015-09/1441800195_442.jpg">
            <a:extLst>
              <a:ext uri="{FF2B5EF4-FFF2-40B4-BE49-F238E27FC236}">
                <a16:creationId xmlns:a16="http://schemas.microsoft.com/office/drawing/2014/main" id="{4C17CF05-EDF0-4533-BEA7-33DA2509DA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0" y="3288758"/>
            <a:ext cx="4392488" cy="32946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DF0385-193F-4430-98FC-5216BA91BFCC}"/>
              </a:ext>
            </a:extLst>
          </p:cNvPr>
          <p:cNvSpPr/>
          <p:nvPr/>
        </p:nvSpPr>
        <p:spPr>
          <a:xfrm>
            <a:off x="2051720" y="76906"/>
            <a:ext cx="5209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СОЦИАЛЬНОГО ОБСЛУЖИВАНИЯ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5C22D5-8562-4131-ACD3-8020DC4C030A}"/>
              </a:ext>
            </a:extLst>
          </p:cNvPr>
          <p:cNvSpPr/>
          <p:nvPr/>
        </p:nvSpPr>
        <p:spPr>
          <a:xfrm>
            <a:off x="643669" y="643362"/>
            <a:ext cx="3590056" cy="2394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 ДОМУ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постоянное, временное,</a:t>
            </a:r>
          </a:p>
          <a:p>
            <a:pPr algn="ctr"/>
            <a:r>
              <a:rPr lang="ru-RU" b="1" dirty="0"/>
              <a:t>(на срок определенный индивидуальной программой)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A3C91F2-4D92-400D-8EC8-5E1C76818A1A}"/>
              </a:ext>
            </a:extLst>
          </p:cNvPr>
          <p:cNvSpPr/>
          <p:nvPr/>
        </p:nvSpPr>
        <p:spPr>
          <a:xfrm>
            <a:off x="4940275" y="643362"/>
            <a:ext cx="3590056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r>
              <a:rPr lang="ru-RU" b="1" dirty="0"/>
              <a:t>СТАЦНАРНАЯ ФОРМА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постоянное, временное круглосуточное проживание</a:t>
            </a:r>
          </a:p>
          <a:p>
            <a:pPr algn="ctr"/>
            <a:r>
              <a:rPr lang="ru-RU" b="1" dirty="0"/>
              <a:t>(на срок определенный индивидуальной программой)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BAD379-AF2C-4C56-9C3B-37CFF6A0D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88" y="3274196"/>
            <a:ext cx="4042792" cy="33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5614"/>
      </p:ext>
    </p:extLst>
  </p:cSld>
  <p:clrMapOvr>
    <a:masterClrMapping/>
  </p:clrMapOvr>
  <p:transition spd="slow" advClick="0" advTm="50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8B510-D031-418A-A386-2DCDC62B0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AA1FF1-7E31-4272-B7BB-15B928253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21" y="1600200"/>
            <a:ext cx="5509558" cy="4525963"/>
          </a:xfr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0AA14E-3A3C-45DD-B2C9-A00A5C8D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122" name="Picture 2" descr="http://pchdwallpaper.com/wp-content/uploads/plixpapers1502/pink_roses_wallpaper_background_24172.jpg">
            <a:extLst>
              <a:ext uri="{FF2B5EF4-FFF2-40B4-BE49-F238E27FC236}">
                <a16:creationId xmlns:a16="http://schemas.microsoft.com/office/drawing/2014/main" id="{4D4FA64A-E27A-4C51-AD2E-723B4EBE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2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B6E9CB-4F1F-4545-A416-9872FDB7FD6A}"/>
              </a:ext>
            </a:extLst>
          </p:cNvPr>
          <p:cNvSpPr/>
          <p:nvPr/>
        </p:nvSpPr>
        <p:spPr>
          <a:xfrm>
            <a:off x="4571999" y="62470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будет </a:t>
            </a:r>
          </a:p>
          <a:p>
            <a:pPr lvl="0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Вашей свет,</a:t>
            </a:r>
          </a:p>
          <a:p>
            <a:pPr lvl="0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любовь,</a:t>
            </a:r>
          </a:p>
          <a:p>
            <a:pPr lvl="0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признание </a:t>
            </a:r>
          </a:p>
          <a:p>
            <a:pPr lvl="0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 счастье!!!</a:t>
            </a:r>
          </a:p>
        </p:txBody>
      </p:sp>
    </p:spTree>
    <p:extLst>
      <p:ext uri="{BB962C8B-B14F-4D97-AF65-F5344CB8AC3E}">
        <p14:creationId xmlns:p14="http://schemas.microsoft.com/office/powerpoint/2010/main" val="2537328458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3F1C6-7372-4F92-99CB-1A223FC6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kamsoccentr.ru/uploads/posts/2017-06/1497397639_hands-1024x768.jpg">
            <a:extLst>
              <a:ext uri="{FF2B5EF4-FFF2-40B4-BE49-F238E27FC236}">
                <a16:creationId xmlns:a16="http://schemas.microsoft.com/office/drawing/2014/main" id="{BE055326-680F-4A26-9A48-69F51C419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790113"/>
      </p:ext>
    </p:extLst>
  </p:cSld>
  <p:clrMapOvr>
    <a:masterClrMapping/>
  </p:clrMapOvr>
  <p:transition spd="slow" advClick="0" advTm="5000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classpic.ru/wp-content/uploads/rose-with-dew-drop.jpg">
            <a:extLst>
              <a:ext uri="{FF2B5EF4-FFF2-40B4-BE49-F238E27FC236}">
                <a16:creationId xmlns:a16="http://schemas.microsoft.com/office/drawing/2014/main" id="{04C2B571-8261-434F-B8D1-E4D15857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63091"/>
      </p:ext>
    </p:extLst>
  </p:cSld>
  <p:clrMapOvr>
    <a:masterClrMapping/>
  </p:clrMapOvr>
  <p:transition spd="slow" advClick="0" advTm="5000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091F68-843F-47E5-A7B6-F88A0A82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A2D1B9-7BDF-4D45-AB45-03C23EBA9F50}"/>
              </a:ext>
            </a:extLst>
          </p:cNvPr>
          <p:cNvSpPr/>
          <p:nvPr/>
        </p:nvSpPr>
        <p:spPr>
          <a:xfrm rot="652637">
            <a:off x="3451453" y="3341037"/>
            <a:ext cx="30154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Днём </a:t>
            </a:r>
          </a:p>
          <a:p>
            <a:pPr lvl="0" algn="ctr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</a:p>
          <a:p>
            <a:pPr lvl="0" algn="ctr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работника!</a:t>
            </a:r>
          </a:p>
        </p:txBody>
      </p:sp>
    </p:spTree>
    <p:extLst>
      <p:ext uri="{BB962C8B-B14F-4D97-AF65-F5344CB8AC3E}">
        <p14:creationId xmlns:p14="http://schemas.microsoft.com/office/powerpoint/2010/main" val="32077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zoom/>
      </p:transition>
    </mc:Choice>
    <mc:Fallback xmlns="">
      <p:transition spd="slow" advClick="0" advTm="5000">
        <p:zo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8B5B0-5A6B-4319-A889-4A5ED209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8B70251-F690-43B1-B249-A8DE72FC1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679" y="0"/>
            <a:ext cx="9183357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71E152-34B7-425A-8025-23799407DE95}"/>
              </a:ext>
            </a:extLst>
          </p:cNvPr>
          <p:cNvSpPr/>
          <p:nvPr/>
        </p:nvSpPr>
        <p:spPr>
          <a:xfrm>
            <a:off x="1457277" y="89972"/>
            <a:ext cx="622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работников МБУ ЦСО Волгодонского района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61C77-0B2E-4E14-88C0-3FCBB2C7C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33300"/>
            <a:ext cx="4032448" cy="29677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D8F631-B945-43ED-BD92-42347C5C2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4018"/>
            <a:ext cx="3898776" cy="27907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E80A29-C902-43D1-AE1C-577286A2F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4973901" cy="37304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D67538-D5F2-4D38-B740-AF46EF4E0F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66" y="3560585"/>
            <a:ext cx="4149821" cy="323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19199"/>
      </p:ext>
    </p:extLst>
  </p:cSld>
  <p:clrMapOvr>
    <a:masterClrMapping/>
  </p:clrMapOvr>
  <p:transition spd="slow" advClick="0" advTm="5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6DD9B-9B49-470F-97D3-1ABB242C0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124841-1761-4B24-88F9-CAAD8E754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357" y="0"/>
            <a:ext cx="91833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EF8332-B4C6-4353-A358-3008A6C1B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84290"/>
            <a:ext cx="4143524" cy="294083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B0EC6C-9F43-4666-A43B-3A3ECB54EF69}"/>
              </a:ext>
            </a:extLst>
          </p:cNvPr>
          <p:cNvSpPr/>
          <p:nvPr/>
        </p:nvSpPr>
        <p:spPr>
          <a:xfrm>
            <a:off x="2147172" y="87694"/>
            <a:ext cx="530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25A02F-B5D1-4D49-B88B-6E284AD70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4290"/>
            <a:ext cx="4323037" cy="29408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2E98E9-8099-49EE-A1CF-885E860A2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3" y="2996952"/>
            <a:ext cx="3965495" cy="36724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9FF36A-402F-4053-A9F7-D1D05B2DB5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7" y="2996952"/>
            <a:ext cx="457199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7013"/>
      </p:ext>
    </p:extLst>
  </p:cSld>
  <p:clrMapOvr>
    <a:masterClrMapping/>
  </p:clrMapOvr>
  <p:transition spd="slow" advClick="0" advTm="5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5FEAE63-CA98-4EE7-B58A-B63297D04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889838"/>
              </p:ext>
            </p:extLst>
          </p:nvPr>
        </p:nvGraphicFramePr>
        <p:xfrm>
          <a:off x="107503" y="1129247"/>
          <a:ext cx="8928991" cy="5677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4213">
                  <a:extLst>
                    <a:ext uri="{9D8B030D-6E8A-4147-A177-3AD203B41FA5}">
                      <a16:colId xmlns:a16="http://schemas.microsoft.com/office/drawing/2014/main" val="203137156"/>
                    </a:ext>
                  </a:extLst>
                </a:gridCol>
                <a:gridCol w="4464778">
                  <a:extLst>
                    <a:ext uri="{9D8B030D-6E8A-4147-A177-3AD203B41FA5}">
                      <a16:colId xmlns:a16="http://schemas.microsoft.com/office/drawing/2014/main" val="3261219627"/>
                    </a:ext>
                  </a:extLst>
                </a:gridCol>
              </a:tblGrid>
              <a:tr h="624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«ШКОЛА ДОЛГОЛЕТИЯ»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/реализуется в социально-реабилитационных отделениях №1, №2/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«ДОБРОЕ ДЕЛО»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/реализация программ, проектов 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2589184654"/>
                  </a:ext>
                </a:extLst>
              </a:tr>
              <a:tr h="34136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«Основы безопасной жизнедеятельности»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080234"/>
                  </a:ext>
                </a:extLst>
              </a:tr>
              <a:tr h="3855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«Реабилитация и  уход  за пожилыми  гражданами и инвалидами»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64333"/>
                  </a:ext>
                </a:extLst>
              </a:tr>
              <a:tr h="38145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«Финансовая грамотность»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405328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«Христианская страничка»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«Кабинет здоровья»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62824815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«Если хочешь быть здоров»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«Кабинет массажа»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1787438083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«История Отечества»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«Санаторий на дому»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1711051873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«Труд – лучший лекарь»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проката технических средств реабилитации (ТСР) «Неравнодушные сердца»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3433055995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«Разговор по душам»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«Мобильная бригада»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2469211988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«Вдохновение»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 «Компьютерная грамотность»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2763494982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  «Любители скандинавской ходьбы»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577727144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Клуб «На коне к здоровью и долголетию»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3122211741"/>
                  </a:ext>
                </a:extLst>
              </a:tr>
              <a:tr h="423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«Обычные люди с необычной судьбой»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0" marR="52840" marT="0" marB="0"/>
                </a:tc>
                <a:extLst>
                  <a:ext uri="{0D108BD9-81ED-4DB2-BD59-A6C34878D82A}">
                    <a16:rowId xmlns:a16="http://schemas.microsoft.com/office/drawing/2014/main" val="53902935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D5B2410-1163-4322-BAC4-89C63B2BD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10633"/>
            <a:ext cx="86409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ЦСО Волгодонского района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университета третьего возраста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 в радость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направлена   на сохранение и укрепление   здоровья пожилых людей и инвалидов, улучшение демографической ситуации в Волгодонском районе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7055424"/>
      </p:ext>
    </p:extLst>
  </p:cSld>
  <p:clrMapOvr>
    <a:masterClrMapping/>
  </p:clrMapOvr>
  <p:transition spd="slow" advClick="0" advTm="50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06" y="0"/>
            <a:ext cx="9143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54A84-A6B7-4439-8C26-4DBB5582E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991">
            <a:off x="173171" y="386637"/>
            <a:ext cx="2462716" cy="29516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ECCFA4-2102-437F-ACA7-700D54E89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09" y="836712"/>
            <a:ext cx="4411692" cy="34343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E70189-C6A8-4979-844E-987FBCAD81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8" y="3737588"/>
            <a:ext cx="3984276" cy="29832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BB5CA-D31C-4E17-BB2F-B7CB395C7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851">
            <a:off x="5922156" y="383948"/>
            <a:ext cx="3086616" cy="42558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A1F214-30D6-4126-BF8D-CD4CE7C810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15" y="3706598"/>
            <a:ext cx="3043901" cy="338826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149F2C-F9D7-4FD5-8F8A-D27460756C31}"/>
              </a:ext>
            </a:extLst>
          </p:cNvPr>
          <p:cNvSpPr/>
          <p:nvPr/>
        </p:nvSpPr>
        <p:spPr>
          <a:xfrm>
            <a:off x="2541462" y="105906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с праздниками, юбилейными датами</a:t>
            </a:r>
          </a:p>
        </p:txBody>
      </p:sp>
    </p:spTree>
    <p:extLst>
      <p:ext uri="{BB962C8B-B14F-4D97-AF65-F5344CB8AC3E}">
        <p14:creationId xmlns:p14="http://schemas.microsoft.com/office/powerpoint/2010/main" val="30034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1764-ECEC-47DC-AC6B-2C2D9AED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7C0715-A485-4F4F-82C1-50BD42CA0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F8C83-D5FE-405C-88FE-64BCAE943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3734"/>
            <a:ext cx="3419475" cy="3295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B7D10-CC28-415F-9844-444F21B7A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26" y="274638"/>
            <a:ext cx="4252939" cy="3295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C9AE4D-E943-4CB1-B7C5-38DC0B0BD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6" y="3392418"/>
            <a:ext cx="4269393" cy="32020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7E63CC-B2E4-432C-BC5C-A30FB0178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58" y="3307934"/>
            <a:ext cx="3598557" cy="34626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8B0014-B687-4FD0-B136-5D9DC3DB40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43" y="2321350"/>
            <a:ext cx="2988235" cy="25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3180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A57CB-9A7D-496E-A23B-28D03E26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D67B33-0C0B-4DC5-9D2A-B76FF18BE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790F93-03F4-4770-85CC-80FD5D765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88" y="560044"/>
            <a:ext cx="3528392" cy="296809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056E1C-7409-406E-A757-1A495DA3AFFE}"/>
              </a:ext>
            </a:extLst>
          </p:cNvPr>
          <p:cNvSpPr/>
          <p:nvPr/>
        </p:nvSpPr>
        <p:spPr>
          <a:xfrm>
            <a:off x="539552" y="199807"/>
            <a:ext cx="8147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шахматного клуба «На коне к здоровью и долголетию»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A7A952-F691-470C-A8E6-66A3B477A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" y="3120364"/>
            <a:ext cx="2664296" cy="34629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91FB3F-DE8B-487D-A73A-3EE394C292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81" y="3284984"/>
            <a:ext cx="3418422" cy="31845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D67167-774B-455C-B26D-73A13123A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31" y="560044"/>
            <a:ext cx="3926178" cy="26265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A00E96-BF29-4A23-B4F2-077C02CFA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20" y="3186620"/>
            <a:ext cx="2786085" cy="347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90851"/>
      </p:ext>
    </p:extLst>
  </p:cSld>
  <p:clrMapOvr>
    <a:masterClrMapping/>
  </p:clrMapOvr>
  <p:transition spd="slow" advClick="0" advTm="5000">
    <p:circl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926</Words>
  <Application>Microsoft Office PowerPoint</Application>
  <PresentationFormat>Экран (4:3)</PresentationFormat>
  <Paragraphs>264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Bahnschrift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</cp:lastModifiedBy>
  <cp:revision>264</cp:revision>
  <cp:lastPrinted>2017-04-12T12:36:38Z</cp:lastPrinted>
  <dcterms:created xsi:type="dcterms:W3CDTF">2015-09-01T06:01:25Z</dcterms:created>
  <dcterms:modified xsi:type="dcterms:W3CDTF">2018-06-05T10:21:43Z</dcterms:modified>
</cp:coreProperties>
</file>